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24"/>
  </p:notesMasterIdLst>
  <p:handoutMasterIdLst>
    <p:handoutMasterId r:id="rId25"/>
  </p:handoutMasterIdLst>
  <p:sldIdLst>
    <p:sldId id="508" r:id="rId6"/>
    <p:sldId id="473" r:id="rId7"/>
    <p:sldId id="626" r:id="rId8"/>
    <p:sldId id="484" r:id="rId9"/>
    <p:sldId id="426" r:id="rId10"/>
    <p:sldId id="475" r:id="rId11"/>
    <p:sldId id="627" r:id="rId12"/>
    <p:sldId id="633" r:id="rId13"/>
    <p:sldId id="603" r:id="rId14"/>
    <p:sldId id="480" r:id="rId15"/>
    <p:sldId id="529" r:id="rId16"/>
    <p:sldId id="615" r:id="rId17"/>
    <p:sldId id="630" r:id="rId18"/>
    <p:sldId id="458" r:id="rId19"/>
    <p:sldId id="505" r:id="rId20"/>
    <p:sldId id="590" r:id="rId21"/>
    <p:sldId id="467" r:id="rId22"/>
    <p:sldId id="63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5"/>
    <a:srgbClr val="ADB9CA"/>
    <a:srgbClr val="9EBFD6"/>
    <a:srgbClr val="2E546D"/>
    <a:srgbClr val="FBCA58"/>
    <a:srgbClr val="CFD5EA"/>
    <a:srgbClr val="692B7D"/>
    <a:srgbClr val="472A50"/>
    <a:srgbClr val="6E407C"/>
    <a:srgbClr val="2F5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5D1FD-AC14-4D62-9988-17ACEE1FE78D}" v="36" dt="2023-10-20T02:01:37.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38" y="919"/>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f9e3ea26-6dd9-4feb-84ad-f5fc9616dbb4" providerId="ADAL" clId="{B5254843-8A51-4503-839A-AD5E8EC815E7}"/>
    <pc:docChg chg="modSld">
      <pc:chgData name="BEARDS Michael [Southern River College]" userId="f9e3ea26-6dd9-4feb-84ad-f5fc9616dbb4" providerId="ADAL" clId="{B5254843-8A51-4503-839A-AD5E8EC815E7}" dt="2023-10-20T02:08:46.699" v="22" actId="113"/>
      <pc:docMkLst>
        <pc:docMk/>
      </pc:docMkLst>
      <pc:sldChg chg="modSp mod">
        <pc:chgData name="BEARDS Michael [Southern River College]" userId="f9e3ea26-6dd9-4feb-84ad-f5fc9616dbb4" providerId="ADAL" clId="{B5254843-8A51-4503-839A-AD5E8EC815E7}" dt="2023-10-20T02:08:46.699" v="22" actId="113"/>
        <pc:sldMkLst>
          <pc:docMk/>
          <pc:sldMk cId="3425377067" sldId="426"/>
        </pc:sldMkLst>
        <pc:spChg chg="mod">
          <ac:chgData name="BEARDS Michael [Southern River College]" userId="f9e3ea26-6dd9-4feb-84ad-f5fc9616dbb4" providerId="ADAL" clId="{B5254843-8A51-4503-839A-AD5E8EC815E7}" dt="2023-10-20T02:08:25.579" v="16" actId="20577"/>
          <ac:spMkLst>
            <pc:docMk/>
            <pc:sldMk cId="3425377067" sldId="426"/>
            <ac:spMk id="2" creationId="{4CA3A86C-B458-461C-8FB9-D292EC43A95E}"/>
          </ac:spMkLst>
        </pc:spChg>
        <pc:spChg chg="mod">
          <ac:chgData name="BEARDS Michael [Southern River College]" userId="f9e3ea26-6dd9-4feb-84ad-f5fc9616dbb4" providerId="ADAL" clId="{B5254843-8A51-4503-839A-AD5E8EC815E7}" dt="2023-10-20T02:08:46.699" v="22" actId="113"/>
          <ac:spMkLst>
            <pc:docMk/>
            <pc:sldMk cId="3425377067" sldId="426"/>
            <ac:spMk id="4" creationId="{0E41DD4B-8093-148E-6915-7EFE81F7732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10/20/2023</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20/10/2023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6</a:t>
            </a:fld>
            <a:endParaRPr lang="en-AU"/>
          </a:p>
        </p:txBody>
      </p:sp>
    </p:spTree>
    <p:extLst>
      <p:ext uri="{BB962C8B-B14F-4D97-AF65-F5344CB8AC3E}">
        <p14:creationId xmlns:p14="http://schemas.microsoft.com/office/powerpoint/2010/main" val="180342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7</a:t>
            </a:fld>
            <a:endParaRPr lang="en-AU"/>
          </a:p>
        </p:txBody>
      </p:sp>
    </p:spTree>
    <p:extLst>
      <p:ext uri="{BB962C8B-B14F-4D97-AF65-F5344CB8AC3E}">
        <p14:creationId xmlns:p14="http://schemas.microsoft.com/office/powerpoint/2010/main" val="661107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8</a:t>
            </a:fld>
            <a:endParaRPr lang="en-AU"/>
          </a:p>
        </p:txBody>
      </p:sp>
    </p:spTree>
    <p:extLst>
      <p:ext uri="{BB962C8B-B14F-4D97-AF65-F5344CB8AC3E}">
        <p14:creationId xmlns:p14="http://schemas.microsoft.com/office/powerpoint/2010/main" val="265460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https://www.youtube.com/shorts/HzNycRWlwTw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10</a:t>
            </a:fld>
            <a:endParaRPr lang="en-AU"/>
          </a:p>
        </p:txBody>
      </p:sp>
    </p:spTree>
    <p:extLst>
      <p:ext uri="{BB962C8B-B14F-4D97-AF65-F5344CB8AC3E}">
        <p14:creationId xmlns:p14="http://schemas.microsoft.com/office/powerpoint/2010/main" val="1721581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11</a:t>
            </a:fld>
            <a:endParaRPr lang="en-AU"/>
          </a:p>
        </p:txBody>
      </p:sp>
    </p:spTree>
    <p:extLst>
      <p:ext uri="{BB962C8B-B14F-4D97-AF65-F5344CB8AC3E}">
        <p14:creationId xmlns:p14="http://schemas.microsoft.com/office/powerpoint/2010/main" val="263762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https://www.youtube.com/watch?v=NqdOyxJZj0U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12</a:t>
            </a:fld>
            <a:endParaRPr lang="en-AU"/>
          </a:p>
        </p:txBody>
      </p:sp>
    </p:spTree>
    <p:extLst>
      <p:ext uri="{BB962C8B-B14F-4D97-AF65-F5344CB8AC3E}">
        <p14:creationId xmlns:p14="http://schemas.microsoft.com/office/powerpoint/2010/main" val="3791653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https://www.youtube.com/shorts/5Kk60KdWVW8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14</a:t>
            </a:fld>
            <a:endParaRPr lang="en-AU"/>
          </a:p>
        </p:txBody>
      </p:sp>
    </p:spTree>
    <p:extLst>
      <p:ext uri="{BB962C8B-B14F-4D97-AF65-F5344CB8AC3E}">
        <p14:creationId xmlns:p14="http://schemas.microsoft.com/office/powerpoint/2010/main" val="339837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16</a:t>
            </a:fld>
            <a:endParaRPr lang="en-AU"/>
          </a:p>
        </p:txBody>
      </p:sp>
    </p:spTree>
    <p:extLst>
      <p:ext uri="{BB962C8B-B14F-4D97-AF65-F5344CB8AC3E}">
        <p14:creationId xmlns:p14="http://schemas.microsoft.com/office/powerpoint/2010/main" val="242666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Quickly check that all students can still complete the previous steps learnt.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12691193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371515316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333324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a:latin typeface="Century Gothic" panose="020B0502020202020204" pitchFamily="34" charset="0"/>
              </a:rPr>
              <a:t>SRC Core</a:t>
            </a:r>
            <a:r>
              <a:rPr lang="en-US" sz="7200" b="1" i="0" baseline="0">
                <a:latin typeface="Century Gothic" panose="020B0502020202020204" pitchFamily="34" charset="0"/>
              </a:rPr>
              <a:t> Standards</a:t>
            </a:r>
            <a:endParaRPr lang="en-US" sz="7200" b="1" i="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a:solidFill>
                  <a:srgbClr val="2E546D"/>
                </a:solidFill>
                <a:latin typeface="Calibri" panose="020F0502020204030204" pitchFamily="34" charset="0"/>
                <a:cs typeface="Calibri" panose="020F0502020204030204" pitchFamily="34" charset="0"/>
              </a:rPr>
              <a:t>Think </a:t>
            </a:r>
          </a:p>
          <a:p>
            <a:r>
              <a:rPr lang="en-US" sz="3600" b="1" i="0">
                <a:solidFill>
                  <a:srgbClr val="2E546D"/>
                </a:solidFill>
                <a:latin typeface="Calibri" panose="020F0502020204030204" pitchFamily="34" charset="0"/>
                <a:cs typeface="Calibri" panose="020F0502020204030204" pitchFamily="34" charset="0"/>
              </a:rPr>
              <a:t>Pair</a:t>
            </a:r>
          </a:p>
          <a:p>
            <a:r>
              <a:rPr lang="en-US" sz="3600" b="1" i="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3481949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a:t>The teacher explains the concepts and steps that lead to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Once the students have reached the learning goal create activities that have them practice the exact skill that has just been taught. This section can be differentiated. </a:t>
            </a:r>
          </a:p>
          <a:p>
            <a:pPr lvl="0"/>
            <a:endParaRPr lang="en-US"/>
          </a:p>
          <a:p>
            <a:pPr lvl="0"/>
            <a:r>
              <a:rPr lang="en-US"/>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2E546D"/>
          </a:solidFill>
          <a:ln>
            <a:noFill/>
          </a:ln>
        </p:spPr>
        <p:txBody>
          <a:bodyPr wrap="square" rtlCol="0" anchor="ctr">
            <a:normAutofit/>
          </a:bodyPr>
          <a:lstStyle/>
          <a:p>
            <a:pPr marL="0" indent="0">
              <a:tabLst>
                <a:tab pos="3597275" algn="l"/>
              </a:tabLst>
            </a:pPr>
            <a:r>
              <a:rPr lang="en-US" sz="6000" b="1" i="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2E546D"/>
          </a:solidFill>
        </p:spPr>
        <p:txBody>
          <a:bodyPr wrap="square" rtlCol="0" anchor="ctr">
            <a:noAutofit/>
          </a:bodyPr>
          <a:lstStyle/>
          <a:p>
            <a:pPr algn="l"/>
            <a:r>
              <a:rPr lang="en-US" sz="2000" b="1" i="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Go over the steps they already know from this unit, or from relevant prior knowledge.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Practicing the steps they already know together. This should be guided practice.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0" y="221673"/>
            <a:ext cx="12191999"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7"/>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 id="2147484296" r:id="rId13"/>
    <p:sldLayoutId id="2147484297" r:id="rId14"/>
    <p:sldLayoutId id="21474842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6" y="714171"/>
            <a:ext cx="8343398" cy="1008103"/>
          </a:xfrm>
        </p:spPr>
        <p:txBody>
          <a:bodyPr/>
          <a:lstStyle/>
          <a:p>
            <a:r>
              <a:rPr lang="en-US" sz="2400" b="0" dirty="0"/>
              <a:t>Unjumble the words using the definition provided</a:t>
            </a:r>
          </a:p>
          <a:p>
            <a:pPr marL="457200" indent="-457200">
              <a:buAutoNum type="arabicPeriod"/>
            </a:pPr>
            <a:r>
              <a:rPr lang="en-US" sz="2400" b="0" dirty="0"/>
              <a:t>ORE</a:t>
            </a:r>
            <a:r>
              <a:rPr lang="en-US" sz="2400" dirty="0"/>
              <a:t>F</a:t>
            </a:r>
            <a:r>
              <a:rPr lang="en-US" sz="2400" b="0" dirty="0"/>
              <a:t>C			a push, pull, or twist</a:t>
            </a:r>
          </a:p>
          <a:p>
            <a:pPr marL="457200" indent="-457200">
              <a:buAutoNum type="arabicPeriod"/>
            </a:pPr>
            <a:endParaRPr lang="en-US" sz="2400" b="0" dirty="0"/>
          </a:p>
          <a:p>
            <a:pPr marL="457200" indent="-457200">
              <a:buAutoNum type="arabicPeriod"/>
            </a:pPr>
            <a:r>
              <a:rPr lang="en-US" sz="2400" b="0" dirty="0"/>
              <a:t>GIN</a:t>
            </a:r>
            <a:r>
              <a:rPr lang="en-US" sz="2400" dirty="0"/>
              <a:t>S</a:t>
            </a:r>
            <a:r>
              <a:rPr lang="en-US" sz="2400" b="0" dirty="0"/>
              <a:t>PR   ENLAAC</a:t>
            </a:r>
            <a:r>
              <a:rPr lang="en-US" sz="2400" dirty="0"/>
              <a:t>B</a:t>
            </a:r>
            <a:r>
              <a:rPr lang="en-US" sz="2400" b="0" dirty="0"/>
              <a:t>	tool used to measure force</a:t>
            </a:r>
          </a:p>
          <a:p>
            <a:pPr marL="457200" indent="-457200">
              <a:buAutoNum type="arabicPeriod"/>
            </a:pPr>
            <a:endParaRPr lang="en-US" sz="2400" b="0" dirty="0"/>
          </a:p>
          <a:p>
            <a:pPr marL="457200" indent="-457200">
              <a:buAutoNum type="arabicPeriod"/>
            </a:pPr>
            <a:r>
              <a:rPr lang="en-US" sz="2400" b="0" dirty="0"/>
              <a:t>TWNEO</a:t>
            </a:r>
            <a:r>
              <a:rPr lang="en-US" sz="2400" dirty="0"/>
              <a:t>N</a:t>
            </a:r>
            <a:r>
              <a:rPr lang="en-US" sz="2400" b="0" dirty="0"/>
              <a:t>			the unit force is measured in</a:t>
            </a:r>
          </a:p>
          <a:p>
            <a:pPr marL="457200" indent="-457200">
              <a:buAutoNum type="arabicPeriod"/>
            </a:pPr>
            <a:endParaRPr lang="en-US" sz="2400" b="0" dirty="0"/>
          </a:p>
          <a:p>
            <a:pPr marL="457200" indent="-457200">
              <a:buAutoNum type="arabicPeriod"/>
            </a:pPr>
            <a:r>
              <a:rPr lang="en-US" sz="2400" b="0" dirty="0"/>
              <a:t>Y</a:t>
            </a:r>
            <a:r>
              <a:rPr lang="en-US" sz="2400" dirty="0"/>
              <a:t>C</a:t>
            </a:r>
            <a:r>
              <a:rPr lang="en-US" sz="2400" b="0" dirty="0"/>
              <a:t>EHMTRIS		what we studied last term</a:t>
            </a:r>
          </a:p>
          <a:p>
            <a:pPr marL="457200" indent="-457200">
              <a:buAutoNum type="arabicPeriod"/>
            </a:pPr>
            <a:endParaRPr lang="en-US" sz="2400" b="0" dirty="0"/>
          </a:p>
          <a:p>
            <a:pPr marL="457200" indent="-457200">
              <a:buAutoNum type="arabicPeriod"/>
            </a:pPr>
            <a:r>
              <a:rPr lang="en-US" sz="2400" b="0" dirty="0"/>
              <a:t>ESTE</a:t>
            </a:r>
            <a:r>
              <a:rPr lang="en-US" sz="2400" dirty="0"/>
              <a:t>H</a:t>
            </a:r>
            <a:r>
              <a:rPr lang="en-US" sz="2400" b="0" dirty="0"/>
              <a:t>POYSH		prediction of what is going on</a:t>
            </a:r>
          </a:p>
          <a:p>
            <a:pPr marL="457200" indent="-457200">
              <a:buAutoNum type="arabicPeriod"/>
            </a:pPr>
            <a:endParaRPr lang="en-US" sz="2400" b="0" dirty="0"/>
          </a:p>
          <a:p>
            <a:pPr marL="457200" indent="-457200">
              <a:buAutoNum type="arabicPeriod"/>
            </a:pPr>
            <a:r>
              <a:rPr lang="en-US" sz="2400" b="0" dirty="0"/>
              <a:t>NT</a:t>
            </a:r>
            <a:r>
              <a:rPr lang="en-US" sz="2400" dirty="0"/>
              <a:t>O</a:t>
            </a:r>
            <a:r>
              <a:rPr lang="en-US" sz="2400" b="0" dirty="0"/>
              <a:t>EARIVBOS		we make these with senses</a:t>
            </a:r>
          </a:p>
        </p:txBody>
      </p:sp>
      <p:pic>
        <p:nvPicPr>
          <p:cNvPr id="2050" name="Picture 2" descr="3,900+ Woman On Playground Slide Stock Photos, Pictures &amp; Royalty-Free  Images - iStock">
            <a:extLst>
              <a:ext uri="{FF2B5EF4-FFF2-40B4-BE49-F238E27FC236}">
                <a16:creationId xmlns:a16="http://schemas.microsoft.com/office/drawing/2014/main" id="{B42907F6-68D1-52A7-5639-D5981015A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6779" y="1075004"/>
            <a:ext cx="2849945" cy="427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8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 Truths &amp; Trash_ S2E3 - Round 1 #shorts">
            <a:hlinkClick r:id="" action="ppaction://media"/>
            <a:extLst>
              <a:ext uri="{FF2B5EF4-FFF2-40B4-BE49-F238E27FC236}">
                <a16:creationId xmlns:a16="http://schemas.microsoft.com/office/drawing/2014/main" id="{A757A68E-CDE1-9A69-0D9E-720140951A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5" y="1977541"/>
            <a:ext cx="2447645" cy="4351369"/>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spTree>
    <p:extLst>
      <p:ext uri="{BB962C8B-B14F-4D97-AF65-F5344CB8AC3E}">
        <p14:creationId xmlns:p14="http://schemas.microsoft.com/office/powerpoint/2010/main" val="13021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GB" dirty="0"/>
              <a:t>Describe forces as “contact” or “non-contact”</a:t>
            </a:r>
          </a:p>
        </p:txBody>
      </p:sp>
      <p:grpSp>
        <p:nvGrpSpPr>
          <p:cNvPr id="6" name="Group 5">
            <a:extLst>
              <a:ext uri="{FF2B5EF4-FFF2-40B4-BE49-F238E27FC236}">
                <a16:creationId xmlns:a16="http://schemas.microsoft.com/office/drawing/2014/main" id="{6B121C7D-7386-6350-DF8D-7FF6945082F9}"/>
              </a:ext>
            </a:extLst>
          </p:cNvPr>
          <p:cNvGrpSpPr/>
          <p:nvPr/>
        </p:nvGrpSpPr>
        <p:grpSpPr>
          <a:xfrm>
            <a:off x="295275" y="1000814"/>
            <a:ext cx="11461161" cy="1249091"/>
            <a:chOff x="417546" y="4118846"/>
            <a:chExt cx="11461161" cy="3091289"/>
          </a:xfrm>
        </p:grpSpPr>
        <p:sp>
          <p:nvSpPr>
            <p:cNvPr id="7" name="Rectangle 6">
              <a:extLst>
                <a:ext uri="{FF2B5EF4-FFF2-40B4-BE49-F238E27FC236}">
                  <a16:creationId xmlns:a16="http://schemas.microsoft.com/office/drawing/2014/main" id="{6170926C-8340-19D6-9D9B-B0CCADE3BFC9}"/>
                </a:ext>
              </a:extLst>
            </p:cNvPr>
            <p:cNvSpPr/>
            <p:nvPr/>
          </p:nvSpPr>
          <p:spPr>
            <a:xfrm>
              <a:off x="419101" y="4130933"/>
              <a:ext cx="11459606" cy="307920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196E27E4-B459-8749-4725-8E99369F644C}"/>
                </a:ext>
              </a:extLst>
            </p:cNvPr>
            <p:cNvSpPr/>
            <p:nvPr/>
          </p:nvSpPr>
          <p:spPr>
            <a:xfrm>
              <a:off x="417546" y="4118846"/>
              <a:ext cx="530884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BCA58"/>
                  </a:solidFill>
                </a:rPr>
                <a:t>Watch closely!</a:t>
              </a:r>
              <a:endParaRPr lang="en-AU" sz="2800" b="1" dirty="0">
                <a:solidFill>
                  <a:srgbClr val="FBCA58"/>
                </a:solidFill>
              </a:endParaRPr>
            </a:p>
          </p:txBody>
        </p:sp>
        <p:sp>
          <p:nvSpPr>
            <p:cNvPr id="9" name="TextBox 8">
              <a:extLst>
                <a:ext uri="{FF2B5EF4-FFF2-40B4-BE49-F238E27FC236}">
                  <a16:creationId xmlns:a16="http://schemas.microsoft.com/office/drawing/2014/main" id="{082C8063-D080-5B01-FF11-39BF7176F6EF}"/>
                </a:ext>
              </a:extLst>
            </p:cNvPr>
            <p:cNvSpPr txBox="1"/>
            <p:nvPr/>
          </p:nvSpPr>
          <p:spPr>
            <a:xfrm>
              <a:off x="419100" y="5154266"/>
              <a:ext cx="11459606" cy="2055869"/>
            </a:xfrm>
            <a:prstGeom prst="rect">
              <a:avLst/>
            </a:prstGeom>
            <a:noFill/>
            <a:ln>
              <a:noFill/>
            </a:ln>
          </p:spPr>
          <p:txBody>
            <a:bodyPr wrap="square" rtlCol="0" anchor="t" anchorCtr="0">
              <a:normAutofit/>
            </a:bodyPr>
            <a:lstStyle/>
            <a:p>
              <a:pPr algn="ctr"/>
              <a:r>
                <a:rPr lang="en-US" sz="2400" b="1" dirty="0">
                  <a:latin typeface="Century Gothic" panose="020B0502020202020204" pitchFamily="34" charset="0"/>
                  <a:cs typeface="Futura Medium" panose="020B0602020204020303" pitchFamily="34" charset="-79"/>
                </a:rPr>
                <a:t>Your teacher will play the following – take notes, you will be asked to share at least one thing you learned from the video!</a:t>
              </a:r>
              <a:endParaRPr lang="en-US" sz="2400" dirty="0">
                <a:latin typeface="Century Gothic" panose="020B0502020202020204" pitchFamily="34" charset="0"/>
                <a:cs typeface="Futura Medium" panose="020B0602020204020303" pitchFamily="34" charset="-79"/>
              </a:endParaRPr>
            </a:p>
          </p:txBody>
        </p:sp>
      </p:grpSp>
      <p:pic>
        <p:nvPicPr>
          <p:cNvPr id="3" name="Karen Nyberg Shows How You Wash Hair in Space">
            <a:hlinkClick r:id="" action="ppaction://media"/>
            <a:extLst>
              <a:ext uri="{FF2B5EF4-FFF2-40B4-BE49-F238E27FC236}">
                <a16:creationId xmlns:a16="http://schemas.microsoft.com/office/drawing/2014/main" id="{5A00FE51-9AE1-4F32-0D89-2885E14664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8665" y="2264898"/>
            <a:ext cx="7675933" cy="4318040"/>
          </a:xfrm>
          <a:prstGeom prst="rect">
            <a:avLst/>
          </a:prstGeom>
        </p:spPr>
      </p:pic>
    </p:spTree>
    <p:extLst>
      <p:ext uri="{BB962C8B-B14F-4D97-AF65-F5344CB8AC3E}">
        <p14:creationId xmlns:p14="http://schemas.microsoft.com/office/powerpoint/2010/main" val="27499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22C6D7-EF41-691D-1C28-E1771CF81287}"/>
              </a:ext>
            </a:extLst>
          </p:cNvPr>
          <p:cNvSpPr>
            <a:spLocks noGrp="1"/>
          </p:cNvSpPr>
          <p:nvPr>
            <p:ph type="body" sz="quarter" idx="14"/>
          </p:nvPr>
        </p:nvSpPr>
        <p:spPr/>
        <p:txBody>
          <a:bodyPr/>
          <a:lstStyle/>
          <a:p>
            <a:pPr algn="l"/>
            <a:r>
              <a:rPr lang="en-GB" sz="1800" dirty="0"/>
              <a:t>List examples of contact and non-contact forces</a:t>
            </a:r>
          </a:p>
        </p:txBody>
      </p:sp>
      <p:sp>
        <p:nvSpPr>
          <p:cNvPr id="3" name="Text Placeholder 2">
            <a:extLst>
              <a:ext uri="{FF2B5EF4-FFF2-40B4-BE49-F238E27FC236}">
                <a16:creationId xmlns:a16="http://schemas.microsoft.com/office/drawing/2014/main" id="{8FFA20F2-F109-93EA-EFFC-02F065845EF2}"/>
              </a:ext>
            </a:extLst>
          </p:cNvPr>
          <p:cNvSpPr>
            <a:spLocks noGrp="1"/>
          </p:cNvSpPr>
          <p:nvPr>
            <p:ph type="body" sz="quarter" idx="15"/>
          </p:nvPr>
        </p:nvSpPr>
        <p:spPr>
          <a:xfrm>
            <a:off x="397668" y="965946"/>
            <a:ext cx="9282112" cy="1885950"/>
          </a:xfrm>
        </p:spPr>
        <p:txBody>
          <a:bodyPr/>
          <a:lstStyle/>
          <a:p>
            <a:r>
              <a:rPr lang="en-AU" b="0" dirty="0"/>
              <a:t>There are many examples of forces with “names” that we experience in our daily lives. These include:</a:t>
            </a:r>
          </a:p>
          <a:p>
            <a:endParaRPr lang="en-AU" b="0" dirty="0"/>
          </a:p>
          <a:p>
            <a:pPr marL="514350" indent="-514350">
              <a:buFont typeface="+mj-lt"/>
              <a:buAutoNum type="arabicPeriod"/>
            </a:pPr>
            <a:r>
              <a:rPr lang="en-AU" b="0" dirty="0"/>
              <a:t>Buoyancy (allows an object to float on a fluid)</a:t>
            </a:r>
          </a:p>
          <a:p>
            <a:pPr marL="514350" indent="-514350">
              <a:buFont typeface="+mj-lt"/>
              <a:buAutoNum type="arabicPeriod"/>
            </a:pPr>
            <a:r>
              <a:rPr lang="en-AU" b="0" dirty="0"/>
              <a:t>Friction (prevents an object from moving along another object)</a:t>
            </a:r>
          </a:p>
          <a:p>
            <a:pPr marL="514350" indent="-514350">
              <a:buFont typeface="+mj-lt"/>
              <a:buAutoNum type="arabicPeriod"/>
            </a:pPr>
            <a:r>
              <a:rPr lang="en-AU" b="0" dirty="0"/>
              <a:t>Tension (force on a rope when pulled tightly)</a:t>
            </a:r>
          </a:p>
          <a:p>
            <a:pPr marL="514350" indent="-514350">
              <a:buFont typeface="+mj-lt"/>
              <a:buAutoNum type="arabicPeriod"/>
            </a:pPr>
            <a:r>
              <a:rPr lang="en-AU" b="0" dirty="0"/>
              <a:t>Normal (force of the floor pushing up on us)</a:t>
            </a:r>
          </a:p>
          <a:p>
            <a:pPr marL="514350" indent="-514350">
              <a:buFont typeface="+mj-lt"/>
              <a:buAutoNum type="arabicPeriod"/>
            </a:pPr>
            <a:r>
              <a:rPr lang="en-AU" b="0" dirty="0"/>
              <a:t>Gravity (pulls one object towards another)</a:t>
            </a:r>
          </a:p>
          <a:p>
            <a:pPr marL="514350" indent="-514350">
              <a:buFont typeface="+mj-lt"/>
              <a:buAutoNum type="arabicPeriod"/>
            </a:pPr>
            <a:r>
              <a:rPr lang="en-AU" b="0" dirty="0"/>
              <a:t>Electrostatic (force between charged objects)</a:t>
            </a:r>
          </a:p>
          <a:p>
            <a:pPr marL="514350" indent="-514350">
              <a:buFont typeface="+mj-lt"/>
              <a:buAutoNum type="arabicPeriod"/>
            </a:pPr>
            <a:r>
              <a:rPr lang="en-AU" b="0" dirty="0"/>
              <a:t>Magnetic (force between magnets)</a:t>
            </a:r>
          </a:p>
        </p:txBody>
      </p:sp>
    </p:spTree>
    <p:extLst>
      <p:ext uri="{BB962C8B-B14F-4D97-AF65-F5344CB8AC3E}">
        <p14:creationId xmlns:p14="http://schemas.microsoft.com/office/powerpoint/2010/main" val="76061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GB" sz="1800" dirty="0"/>
              <a:t>List examples of contact and non-contact forces</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GB" b="0" dirty="0"/>
              <a:t>Label each force as contact or non-contact:</a:t>
            </a:r>
          </a:p>
          <a:p>
            <a:pPr fontAlgn="base"/>
            <a:endParaRPr lang="en-GB" b="0" dirty="0"/>
          </a:p>
          <a:p>
            <a:pPr marL="514350" indent="-514350">
              <a:buFont typeface="+mj-lt"/>
              <a:buAutoNum type="arabicPeriod"/>
            </a:pPr>
            <a:r>
              <a:rPr lang="en-AU" b="0" dirty="0"/>
              <a:t>Buoyancy (allows an object to float on a fluid)</a:t>
            </a:r>
          </a:p>
          <a:p>
            <a:pPr marL="514350" indent="-514350">
              <a:buFont typeface="+mj-lt"/>
              <a:buAutoNum type="arabicPeriod"/>
            </a:pPr>
            <a:r>
              <a:rPr lang="en-AU" b="0" dirty="0"/>
              <a:t>Friction (prevents an object from moving along another object)</a:t>
            </a:r>
          </a:p>
          <a:p>
            <a:pPr marL="514350" indent="-514350">
              <a:buFont typeface="+mj-lt"/>
              <a:buAutoNum type="arabicPeriod"/>
            </a:pPr>
            <a:r>
              <a:rPr lang="en-AU" b="0" dirty="0"/>
              <a:t>Magnetic (force between magnets)</a:t>
            </a:r>
          </a:p>
          <a:p>
            <a:pPr marL="514350" indent="-514350">
              <a:buFont typeface="+mj-lt"/>
              <a:buAutoNum type="arabicPeriod"/>
            </a:pPr>
            <a:r>
              <a:rPr lang="en-AU" b="0" dirty="0"/>
              <a:t>Tension (force on a rope when pulled tightly)</a:t>
            </a:r>
          </a:p>
          <a:p>
            <a:pPr marL="514350" indent="-514350">
              <a:buFont typeface="+mj-lt"/>
              <a:buAutoNum type="arabicPeriod"/>
            </a:pPr>
            <a:r>
              <a:rPr lang="en-AU" b="0" dirty="0"/>
              <a:t>Gravity (pulls one object towards another)</a:t>
            </a:r>
          </a:p>
          <a:p>
            <a:pPr marL="514350" indent="-514350">
              <a:buFont typeface="+mj-lt"/>
              <a:buAutoNum type="arabicPeriod"/>
            </a:pPr>
            <a:r>
              <a:rPr lang="en-AU" b="0" dirty="0"/>
              <a:t>Electrostatic (force between charged objects)</a:t>
            </a:r>
          </a:p>
          <a:p>
            <a:pPr marL="514350" indent="-514350">
              <a:buFont typeface="+mj-lt"/>
              <a:buAutoNum type="arabicPeriod"/>
            </a:pPr>
            <a:r>
              <a:rPr lang="en-AU" b="0" dirty="0"/>
              <a:t>Normal (force of the floor pushing up on us)</a:t>
            </a:r>
          </a:p>
        </p:txBody>
      </p:sp>
    </p:spTree>
    <p:extLst>
      <p:ext uri="{BB962C8B-B14F-4D97-AF65-F5344CB8AC3E}">
        <p14:creationId xmlns:p14="http://schemas.microsoft.com/office/powerpoint/2010/main" val="286968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 Truths &amp; Trash_ S2E3 - Round 2 #shorts">
            <a:hlinkClick r:id="" action="ppaction://media"/>
            <a:extLst>
              <a:ext uri="{FF2B5EF4-FFF2-40B4-BE49-F238E27FC236}">
                <a16:creationId xmlns:a16="http://schemas.microsoft.com/office/drawing/2014/main" id="{0E0646C2-16FB-EF61-3F7B-331E426385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80" y="1977541"/>
            <a:ext cx="2447644" cy="4351367"/>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a:t>In this video, two of the facts shown are true, and the other is false. See if you can identify which is which before the end!</a:t>
            </a:r>
          </a:p>
        </p:txBody>
      </p:sp>
    </p:spTree>
    <p:extLst>
      <p:ext uri="{BB962C8B-B14F-4D97-AF65-F5344CB8AC3E}">
        <p14:creationId xmlns:p14="http://schemas.microsoft.com/office/powerpoint/2010/main" val="566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pPr algn="l"/>
            <a:r>
              <a:rPr lang="en-GB" sz="1800" dirty="0"/>
              <a:t>Explain the impact of contact and non-contact forces</a:t>
            </a:r>
          </a:p>
        </p:txBody>
      </p:sp>
      <p:sp>
        <p:nvSpPr>
          <p:cNvPr id="8" name="Text Placeholder 7">
            <a:extLst>
              <a:ext uri="{FF2B5EF4-FFF2-40B4-BE49-F238E27FC236}">
                <a16:creationId xmlns:a16="http://schemas.microsoft.com/office/drawing/2014/main" id="{F8B0AEE0-BDCC-277C-0B4E-37F065402B63}"/>
              </a:ext>
            </a:extLst>
          </p:cNvPr>
          <p:cNvSpPr>
            <a:spLocks noGrp="1"/>
          </p:cNvSpPr>
          <p:nvPr>
            <p:ph type="body" sz="quarter" idx="15"/>
          </p:nvPr>
        </p:nvSpPr>
        <p:spPr>
          <a:xfrm>
            <a:off x="397669" y="1002771"/>
            <a:ext cx="11447586" cy="2743200"/>
          </a:xfrm>
        </p:spPr>
        <p:txBody>
          <a:bodyPr/>
          <a:lstStyle/>
          <a:p>
            <a:r>
              <a:rPr lang="en-US" sz="2800" dirty="0">
                <a:latin typeface="+mj-lt"/>
                <a:ea typeface="Verdana" panose="020B0604030504040204" pitchFamily="34" charset="0"/>
              </a:rPr>
              <a:t>Answer the following questions in your book.</a:t>
            </a:r>
          </a:p>
          <a:p>
            <a:endParaRPr lang="en-US" dirty="0">
              <a:latin typeface="+mj-lt"/>
              <a:ea typeface="Verdana" panose="020B0604030504040204" pitchFamily="34" charset="0"/>
            </a:endParaRPr>
          </a:p>
          <a:p>
            <a:pPr marL="628650" lvl="0" indent="-514350" algn="l" rtl="0">
              <a:spcBef>
                <a:spcPts val="0"/>
              </a:spcBef>
              <a:spcAft>
                <a:spcPts val="0"/>
              </a:spcAft>
              <a:buSzPts val="1800"/>
              <a:buFont typeface="+mj-lt"/>
              <a:buAutoNum type="arabicPeriod"/>
            </a:pPr>
            <a:r>
              <a:rPr lang="en-GB" b="0" dirty="0"/>
              <a:t>A diver springs off of a board, lands in the pool, then floats to the top. What forces are they likely to experience at each stage?</a:t>
            </a:r>
          </a:p>
          <a:p>
            <a:pPr marL="628650" lvl="0" indent="-514350" algn="l" rtl="0">
              <a:spcBef>
                <a:spcPts val="0"/>
              </a:spcBef>
              <a:spcAft>
                <a:spcPts val="0"/>
              </a:spcAft>
              <a:buSzPts val="1800"/>
              <a:buFont typeface="+mj-lt"/>
              <a:buAutoNum type="arabicPeriod"/>
            </a:pPr>
            <a:endParaRPr lang="en-GB" b="0" dirty="0"/>
          </a:p>
          <a:p>
            <a:pPr marL="628650" lvl="0" indent="-514350" algn="l" rtl="0">
              <a:spcBef>
                <a:spcPts val="0"/>
              </a:spcBef>
              <a:spcAft>
                <a:spcPts val="0"/>
              </a:spcAft>
              <a:buSzPts val="1800"/>
              <a:buFont typeface="+mj-lt"/>
              <a:buAutoNum type="arabicPeriod"/>
            </a:pPr>
            <a:r>
              <a:rPr lang="en-GB" b="0" dirty="0"/>
              <a:t>You slide a book across a table, and it eventually comes to a stop.</a:t>
            </a:r>
          </a:p>
          <a:p>
            <a:pPr marL="1314450" lvl="1" indent="-514350">
              <a:spcBef>
                <a:spcPts val="0"/>
              </a:spcBef>
              <a:buSzPts val="1800"/>
              <a:buFont typeface="+mj-lt"/>
              <a:buAutoNum type="alphaLcParenR"/>
            </a:pPr>
            <a:r>
              <a:rPr lang="en-GB" dirty="0"/>
              <a:t>What contact force causes it to slow down?</a:t>
            </a:r>
          </a:p>
          <a:p>
            <a:pPr marL="1314450" lvl="1" indent="-514350">
              <a:spcBef>
                <a:spcPts val="0"/>
              </a:spcBef>
              <a:buSzPts val="1800"/>
              <a:buFont typeface="+mj-lt"/>
              <a:buAutoNum type="alphaLcParenR"/>
            </a:pPr>
            <a:r>
              <a:rPr lang="en-GB" dirty="0"/>
              <a:t>What force prevents the book from falling through the table?</a:t>
            </a:r>
          </a:p>
          <a:p>
            <a:pPr marL="1314450" lvl="1" indent="-514350">
              <a:spcBef>
                <a:spcPts val="0"/>
              </a:spcBef>
              <a:buSzPts val="1800"/>
              <a:buFont typeface="+mj-lt"/>
              <a:buAutoNum type="alphaLcParenR"/>
            </a:pPr>
            <a:endParaRPr lang="en-GB" dirty="0"/>
          </a:p>
          <a:p>
            <a:pPr marL="628650" indent="-514350">
              <a:spcBef>
                <a:spcPts val="0"/>
              </a:spcBef>
              <a:buSzPts val="1800"/>
              <a:buFont typeface="+mj-lt"/>
              <a:buAutoNum type="arabicPeriod"/>
            </a:pPr>
            <a:r>
              <a:rPr lang="en-GB" b="0" dirty="0"/>
              <a:t>Draw a balloon being held against the ceiling without being tied. Label all the contact and non-contact forces acting on the balloon.</a:t>
            </a:r>
          </a:p>
        </p:txBody>
      </p:sp>
      <p:sp>
        <p:nvSpPr>
          <p:cNvPr id="5" name="Rectangle 1">
            <a:extLst>
              <a:ext uri="{FF2B5EF4-FFF2-40B4-BE49-F238E27FC236}">
                <a16:creationId xmlns:a16="http://schemas.microsoft.com/office/drawing/2014/main" id="{52CAB0D3-5802-E0E5-D3F6-A693108A1E91}"/>
              </a:ext>
            </a:extLst>
          </p:cNvPr>
          <p:cNvSpPr>
            <a:spLocks noChangeArrowheads="1"/>
          </p:cNvSpPr>
          <p:nvPr/>
        </p:nvSpPr>
        <p:spPr bwMode="auto">
          <a:xfrm>
            <a:off x="3924300" y="272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177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Contact and Non-contact Forces</a:t>
            </a:r>
          </a:p>
        </p:txBody>
      </p:sp>
      <p:sp>
        <p:nvSpPr>
          <p:cNvPr id="11" name="Text Placeholder 2">
            <a:extLst>
              <a:ext uri="{FF2B5EF4-FFF2-40B4-BE49-F238E27FC236}">
                <a16:creationId xmlns:a16="http://schemas.microsoft.com/office/drawing/2014/main" id="{DD08EF0F-E2F5-7121-1A1B-F35D515B3D5F}"/>
              </a:ext>
            </a:extLst>
          </p:cNvPr>
          <p:cNvSpPr>
            <a:spLocks noGrp="1"/>
          </p:cNvSpPr>
          <p:nvPr>
            <p:ph type="body" sz="quarter" idx="15"/>
          </p:nvPr>
        </p:nvSpPr>
        <p:spPr>
          <a:xfrm>
            <a:off x="397668" y="965946"/>
            <a:ext cx="9077325" cy="1885950"/>
          </a:xfrm>
        </p:spPr>
        <p:txBody>
          <a:bodyPr/>
          <a:lstStyle/>
          <a:p>
            <a:pPr algn="l" rtl="0" fontAlgn="base"/>
            <a:r>
              <a:rPr lang="en-GB" b="0" dirty="0"/>
              <a:t>A force is a push, pull or twist created when two objects interact.</a:t>
            </a:r>
            <a:r>
              <a:rPr lang="en-US" b="0" dirty="0"/>
              <a:t>​</a:t>
            </a:r>
          </a:p>
          <a:p>
            <a:pPr algn="l" rtl="0" fontAlgn="base"/>
            <a:endParaRPr lang="en-US" b="0" dirty="0"/>
          </a:p>
          <a:p>
            <a:pPr algn="l" rtl="0" fontAlgn="base"/>
            <a:r>
              <a:rPr lang="en-GB" b="0" dirty="0"/>
              <a:t>All forces (interactions) between objects can be placed into two groups:</a:t>
            </a:r>
          </a:p>
          <a:p>
            <a:pPr algn="l" rtl="0" fontAlgn="base"/>
            <a:endParaRPr lang="en-GB" b="0" dirty="0"/>
          </a:p>
          <a:p>
            <a:pPr marL="514350" indent="-514350" algn="l" rtl="0" fontAlgn="base">
              <a:buFont typeface="+mj-lt"/>
              <a:buAutoNum type="arabicPeriod"/>
            </a:pPr>
            <a:r>
              <a:rPr lang="en-GB" b="0" dirty="0"/>
              <a:t>Contact Forces</a:t>
            </a:r>
          </a:p>
          <a:p>
            <a:pPr marL="514350" indent="-514350" algn="l" rtl="0" fontAlgn="base">
              <a:buFont typeface="+mj-lt"/>
              <a:buAutoNum type="arabicPeriod"/>
            </a:pPr>
            <a:endParaRPr lang="en-GB" b="0" dirty="0"/>
          </a:p>
          <a:p>
            <a:pPr marL="514350" indent="-514350" algn="l" rtl="0" fontAlgn="base">
              <a:buFont typeface="+mj-lt"/>
              <a:buAutoNum type="arabicPeriod"/>
            </a:pPr>
            <a:r>
              <a:rPr lang="en-GB" b="0" dirty="0"/>
              <a:t>Non-contact Forces</a:t>
            </a:r>
            <a:endParaRPr lang="en-US" b="0" dirty="0"/>
          </a:p>
        </p:txBody>
      </p:sp>
      <p:pic>
        <p:nvPicPr>
          <p:cNvPr id="12" name="Picture 4">
            <a:extLst>
              <a:ext uri="{FF2B5EF4-FFF2-40B4-BE49-F238E27FC236}">
                <a16:creationId xmlns:a16="http://schemas.microsoft.com/office/drawing/2014/main" id="{12A1A7C9-8D23-5B31-95A1-6B8760A66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023" y="989756"/>
            <a:ext cx="2707949" cy="15383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65261915-2310-C14D-033C-61748712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0023" y="3130645"/>
            <a:ext cx="2707949" cy="23431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7A0ADFAC-F9AC-D18F-EC63-0E3258857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8633" y="3755017"/>
            <a:ext cx="1164558" cy="1094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26DBC0C-4B98-198D-52D5-831318B82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155" y="3755017"/>
            <a:ext cx="762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a:extLst>
              <a:ext uri="{FF2B5EF4-FFF2-40B4-BE49-F238E27FC236}">
                <a16:creationId xmlns:a16="http://schemas.microsoft.com/office/drawing/2014/main" id="{2DF7A608-DA4E-04DA-3831-17D67DA3F1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0205" y="4106956"/>
            <a:ext cx="11334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9876E79A-3F83-74D6-AA63-D05D90E080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1505" y="5249022"/>
            <a:ext cx="10096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284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7B9D4-1F28-34F1-395C-FCDE6CBBAE80}"/>
              </a:ext>
            </a:extLst>
          </p:cNvPr>
          <p:cNvSpPr>
            <a:spLocks noGrp="1"/>
          </p:cNvSpPr>
          <p:nvPr>
            <p:ph type="body" sz="quarter" idx="14"/>
          </p:nvPr>
        </p:nvSpPr>
        <p:spPr/>
        <p:txBody>
          <a:bodyPr/>
          <a:lstStyle/>
          <a:p>
            <a:r>
              <a:rPr lang="en-AU" dirty="0"/>
              <a:t>Contact and Non-contact Forces</a:t>
            </a:r>
          </a:p>
        </p:txBody>
      </p:sp>
      <p:sp>
        <p:nvSpPr>
          <p:cNvPr id="3" name="Text Placeholder 2">
            <a:extLst>
              <a:ext uri="{FF2B5EF4-FFF2-40B4-BE49-F238E27FC236}">
                <a16:creationId xmlns:a16="http://schemas.microsoft.com/office/drawing/2014/main" id="{70924D5F-0D1D-AD19-560A-187920D916C7}"/>
              </a:ext>
            </a:extLst>
          </p:cNvPr>
          <p:cNvSpPr>
            <a:spLocks noGrp="1"/>
          </p:cNvSpPr>
          <p:nvPr>
            <p:ph type="body" sz="quarter" idx="15"/>
          </p:nvPr>
        </p:nvSpPr>
        <p:spPr>
          <a:xfrm>
            <a:off x="397668" y="991704"/>
            <a:ext cx="6658225" cy="1971676"/>
          </a:xfrm>
        </p:spPr>
        <p:txBody>
          <a:bodyPr/>
          <a:lstStyle/>
          <a:p>
            <a:pPr algn="l" rtl="0" fontAlgn="base"/>
            <a:r>
              <a:rPr lang="en-GB" b="0" dirty="0"/>
              <a:t>Understanding forces allows us to understand why something will move or stay still. </a:t>
            </a:r>
            <a:r>
              <a:rPr lang="en-US" b="0" dirty="0"/>
              <a:t>​</a:t>
            </a:r>
          </a:p>
          <a:p>
            <a:pPr algn="l" rtl="0" fontAlgn="base"/>
            <a:r>
              <a:rPr lang="en-GB" b="0" dirty="0"/>
              <a:t>For example, the non-contact force of gravity affects our whole planet.</a:t>
            </a:r>
            <a:r>
              <a:rPr lang="en-US" b="0" dirty="0"/>
              <a:t>​</a:t>
            </a:r>
          </a:p>
          <a:p>
            <a:pPr algn="l" rtl="0" fontAlgn="base"/>
            <a:r>
              <a:rPr lang="en-GB" b="0" dirty="0"/>
              <a:t>Our better understanding of forces has led to many scientific advancements. </a:t>
            </a:r>
            <a:r>
              <a:rPr lang="en-US" b="0" dirty="0"/>
              <a:t>​</a:t>
            </a:r>
          </a:p>
          <a:p>
            <a:pPr algn="l" rtl="0" fontAlgn="base"/>
            <a:r>
              <a:rPr lang="en-GB" b="0" dirty="0"/>
              <a:t>This includes astronomers using their understanding of forces to launch satellites, and maintain their movement in space.</a:t>
            </a:r>
            <a:r>
              <a:rPr lang="en-US" b="0" dirty="0"/>
              <a:t>​</a:t>
            </a:r>
          </a:p>
        </p:txBody>
      </p:sp>
      <p:pic>
        <p:nvPicPr>
          <p:cNvPr id="1028" name="Picture 4">
            <a:extLst>
              <a:ext uri="{FF2B5EF4-FFF2-40B4-BE49-F238E27FC236}">
                <a16:creationId xmlns:a16="http://schemas.microsoft.com/office/drawing/2014/main" id="{048DB87E-CAE1-4E39-FFFC-BF5DCA4D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825" y="3294529"/>
            <a:ext cx="4413911" cy="249481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DCFA7BBB-7E5E-AF52-6B69-D3A426226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412" y="732474"/>
            <a:ext cx="4412324" cy="249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84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Contact and Non-contact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2400" b="0" dirty="0"/>
              <a:t>Describe forces as “contact” or “non-contact”</a:t>
            </a:r>
          </a:p>
          <a:p>
            <a:pPr marL="457200" indent="-457200" algn="l">
              <a:buFont typeface="Arial" panose="020B0604020202020204" pitchFamily="34" charset="0"/>
              <a:buChar char="•"/>
            </a:pPr>
            <a:r>
              <a:rPr lang="en-GB" sz="2400" b="0" dirty="0"/>
              <a:t>List examples of contact and non-contact forces</a:t>
            </a:r>
          </a:p>
          <a:p>
            <a:pPr marL="457200" indent="-457200" algn="l">
              <a:buFont typeface="Arial" panose="020B0604020202020204" pitchFamily="34" charset="0"/>
              <a:buChar char="•"/>
            </a:pPr>
            <a:r>
              <a:rPr lang="en-GB" sz="2400" b="0" dirty="0"/>
              <a:t>Explain the impact of contact and non-contact forces</a:t>
            </a:r>
          </a:p>
        </p:txBody>
      </p:sp>
    </p:spTree>
    <p:extLst>
      <p:ext uri="{BB962C8B-B14F-4D97-AF65-F5344CB8AC3E}">
        <p14:creationId xmlns:p14="http://schemas.microsoft.com/office/powerpoint/2010/main" val="263507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a:t>Observation</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lstStyle/>
          <a:p>
            <a:r>
              <a:rPr lang="en-AU"/>
              <a:t>Using our senses</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lstStyle/>
          <a:p>
            <a:r>
              <a:rPr lang="en-AU"/>
              <a:t>Inference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a:t>What we think is happening</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normAutofit fontScale="77500" lnSpcReduction="20000"/>
          </a:bodyPr>
          <a:lstStyle/>
          <a:p>
            <a:r>
              <a:rPr lang="en-AU" dirty="0"/>
              <a:t>Independent Variable</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77500" lnSpcReduction="20000"/>
          </a:bodyPr>
          <a:lstStyle/>
          <a:p>
            <a:r>
              <a:rPr lang="en-AU" dirty="0"/>
              <a:t>What is purposefully changed</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normAutofit fontScale="77500" lnSpcReduction="20000"/>
          </a:bodyPr>
          <a:lstStyle/>
          <a:p>
            <a:r>
              <a:rPr lang="en-AU" dirty="0"/>
              <a:t>Dependent Variable</a:t>
            </a:r>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normAutofit fontScale="92500"/>
          </a:bodyPr>
          <a:lstStyle/>
          <a:p>
            <a:r>
              <a:rPr lang="en-AU" dirty="0"/>
              <a:t>What is measured</a:t>
            </a:r>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normAutofit fontScale="77500" lnSpcReduction="20000"/>
          </a:bodyPr>
          <a:lstStyle/>
          <a:p>
            <a:r>
              <a:rPr lang="en-AU" dirty="0"/>
              <a:t>Controlled Variable</a:t>
            </a:r>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normAutofit fontScale="77500" lnSpcReduction="20000"/>
          </a:bodyPr>
          <a:lstStyle/>
          <a:p>
            <a:r>
              <a:rPr lang="en-AU" dirty="0"/>
              <a:t>What is kept the same</a:t>
            </a:r>
          </a:p>
        </p:txBody>
      </p:sp>
    </p:spTree>
    <p:extLst>
      <p:ext uri="{BB962C8B-B14F-4D97-AF65-F5344CB8AC3E}">
        <p14:creationId xmlns:p14="http://schemas.microsoft.com/office/powerpoint/2010/main" val="538479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0"/>
          </p:nvPr>
        </p:nvSpPr>
        <p:spPr/>
        <p:txBody>
          <a:bodyPr/>
          <a:lstStyle/>
          <a:p>
            <a:r>
              <a:rPr lang="en-GB" dirty="0"/>
              <a:t>For each picture, describe what the force is doing.</a:t>
            </a:r>
          </a:p>
        </p:txBody>
      </p:sp>
      <p:pic>
        <p:nvPicPr>
          <p:cNvPr id="21" name="Google Shape;283;p39">
            <a:extLst>
              <a:ext uri="{FF2B5EF4-FFF2-40B4-BE49-F238E27FC236}">
                <a16:creationId xmlns:a16="http://schemas.microsoft.com/office/drawing/2014/main" id="{1EC247E9-22E6-1549-FDA2-9C47641BD2E6}"/>
              </a:ext>
            </a:extLst>
          </p:cNvPr>
          <p:cNvPicPr preferRelativeResize="0"/>
          <p:nvPr/>
        </p:nvPicPr>
        <p:blipFill rotWithShape="1">
          <a:blip r:embed="rId2">
            <a:alphaModFix/>
          </a:blip>
          <a:srcRect/>
          <a:stretch/>
        </p:blipFill>
        <p:spPr>
          <a:xfrm>
            <a:off x="478038" y="1782636"/>
            <a:ext cx="3019048" cy="2504284"/>
          </a:xfrm>
          <a:prstGeom prst="rect">
            <a:avLst/>
          </a:prstGeom>
          <a:noFill/>
          <a:ln>
            <a:noFill/>
          </a:ln>
        </p:spPr>
      </p:pic>
      <p:pic>
        <p:nvPicPr>
          <p:cNvPr id="22" name="Google Shape;284;p39">
            <a:extLst>
              <a:ext uri="{FF2B5EF4-FFF2-40B4-BE49-F238E27FC236}">
                <a16:creationId xmlns:a16="http://schemas.microsoft.com/office/drawing/2014/main" id="{5A429263-B983-3E7D-C3CD-147814123575}"/>
              </a:ext>
            </a:extLst>
          </p:cNvPr>
          <p:cNvPicPr preferRelativeResize="0"/>
          <p:nvPr/>
        </p:nvPicPr>
        <p:blipFill rotWithShape="1">
          <a:blip r:embed="rId3">
            <a:alphaModFix/>
          </a:blip>
          <a:srcRect/>
          <a:stretch/>
        </p:blipFill>
        <p:spPr>
          <a:xfrm>
            <a:off x="2519533" y="3848627"/>
            <a:ext cx="3105781" cy="2542497"/>
          </a:xfrm>
          <a:prstGeom prst="rect">
            <a:avLst/>
          </a:prstGeom>
          <a:noFill/>
          <a:ln>
            <a:noFill/>
          </a:ln>
        </p:spPr>
      </p:pic>
      <p:pic>
        <p:nvPicPr>
          <p:cNvPr id="23" name="Google Shape;285;p39">
            <a:extLst>
              <a:ext uri="{FF2B5EF4-FFF2-40B4-BE49-F238E27FC236}">
                <a16:creationId xmlns:a16="http://schemas.microsoft.com/office/drawing/2014/main" id="{5FEA999A-5980-B2F3-3F3A-BC005B0A3130}"/>
              </a:ext>
            </a:extLst>
          </p:cNvPr>
          <p:cNvPicPr preferRelativeResize="0"/>
          <p:nvPr/>
        </p:nvPicPr>
        <p:blipFill rotWithShape="1">
          <a:blip r:embed="rId4">
            <a:alphaModFix/>
          </a:blip>
          <a:srcRect/>
          <a:stretch/>
        </p:blipFill>
        <p:spPr>
          <a:xfrm>
            <a:off x="4707524" y="1782636"/>
            <a:ext cx="2929705" cy="2504284"/>
          </a:xfrm>
          <a:prstGeom prst="rect">
            <a:avLst/>
          </a:prstGeom>
          <a:noFill/>
          <a:ln>
            <a:noFill/>
          </a:ln>
        </p:spPr>
      </p:pic>
      <p:pic>
        <p:nvPicPr>
          <p:cNvPr id="24" name="Google Shape;286;p39">
            <a:extLst>
              <a:ext uri="{FF2B5EF4-FFF2-40B4-BE49-F238E27FC236}">
                <a16:creationId xmlns:a16="http://schemas.microsoft.com/office/drawing/2014/main" id="{A3317DA9-1C85-1233-E6FD-EB13A6B3A33C}"/>
              </a:ext>
            </a:extLst>
          </p:cNvPr>
          <p:cNvPicPr preferRelativeResize="0"/>
          <p:nvPr/>
        </p:nvPicPr>
        <p:blipFill rotWithShape="1">
          <a:blip r:embed="rId5">
            <a:alphaModFix/>
          </a:blip>
          <a:srcRect/>
          <a:stretch/>
        </p:blipFill>
        <p:spPr>
          <a:xfrm>
            <a:off x="7139389" y="4086357"/>
            <a:ext cx="3105781" cy="2505330"/>
          </a:xfrm>
          <a:prstGeom prst="rect">
            <a:avLst/>
          </a:prstGeom>
          <a:noFill/>
          <a:ln>
            <a:noFill/>
          </a:ln>
        </p:spPr>
      </p:pic>
      <p:pic>
        <p:nvPicPr>
          <p:cNvPr id="25" name="Google Shape;287;p39">
            <a:extLst>
              <a:ext uri="{FF2B5EF4-FFF2-40B4-BE49-F238E27FC236}">
                <a16:creationId xmlns:a16="http://schemas.microsoft.com/office/drawing/2014/main" id="{06F5097B-479D-FAD4-9E68-18C40DB57C59}"/>
              </a:ext>
            </a:extLst>
          </p:cNvPr>
          <p:cNvPicPr preferRelativeResize="0"/>
          <p:nvPr/>
        </p:nvPicPr>
        <p:blipFill>
          <a:blip r:embed="rId6">
            <a:alphaModFix/>
          </a:blip>
          <a:stretch>
            <a:fillRect/>
          </a:stretch>
        </p:blipFill>
        <p:spPr>
          <a:xfrm>
            <a:off x="7929618" y="1759543"/>
            <a:ext cx="4181431" cy="2050792"/>
          </a:xfrm>
          <a:prstGeom prst="rect">
            <a:avLst/>
          </a:prstGeom>
          <a:noFill/>
          <a:ln>
            <a:noFill/>
          </a:ln>
        </p:spPr>
      </p:pic>
    </p:spTree>
    <p:extLst>
      <p:ext uri="{BB962C8B-B14F-4D97-AF65-F5344CB8AC3E}">
        <p14:creationId xmlns:p14="http://schemas.microsoft.com/office/powerpoint/2010/main" val="83378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0"/>
          </p:nvPr>
        </p:nvSpPr>
        <p:spPr/>
        <p:txBody>
          <a:bodyPr>
            <a:noAutofit/>
          </a:bodyPr>
          <a:lstStyle/>
          <a:p>
            <a:r>
              <a:rPr lang="en-AU" sz="2400" b="0" dirty="0"/>
              <a:t>Two students were interested in learning if coffee stays hotter for longer if you use a plastic cup or paper cup. For this experiment:</a:t>
            </a:r>
          </a:p>
          <a:p>
            <a:endParaRPr lang="en-AU" sz="2400" b="0" dirty="0"/>
          </a:p>
          <a:p>
            <a:pPr marL="457200" indent="-457200">
              <a:buAutoNum type="arabicPeriod"/>
            </a:pPr>
            <a:r>
              <a:rPr lang="en-AU" sz="2400" b="0" dirty="0"/>
              <a:t>Independent variable</a:t>
            </a:r>
          </a:p>
          <a:p>
            <a:r>
              <a:rPr lang="en-AU" sz="2400" b="0" dirty="0">
                <a:solidFill>
                  <a:srgbClr val="00B050"/>
                </a:solidFill>
              </a:rPr>
              <a:t>	The cup’s material</a:t>
            </a:r>
          </a:p>
          <a:p>
            <a:pPr marL="457200" indent="-457200">
              <a:buFont typeface="+mj-lt"/>
              <a:buAutoNum type="arabicPeriod" startAt="2"/>
            </a:pPr>
            <a:r>
              <a:rPr lang="en-AU" sz="2400" b="0" dirty="0"/>
              <a:t>Dependent variable</a:t>
            </a:r>
          </a:p>
          <a:p>
            <a:r>
              <a:rPr lang="en-AU" sz="2400" b="0" dirty="0">
                <a:solidFill>
                  <a:srgbClr val="00B050"/>
                </a:solidFill>
              </a:rPr>
              <a:t>	The coffee temperature</a:t>
            </a:r>
          </a:p>
          <a:p>
            <a:pPr marL="457200" indent="-457200">
              <a:buFont typeface="+mj-lt"/>
              <a:buAutoNum type="arabicPeriod" startAt="3"/>
            </a:pPr>
            <a:r>
              <a:rPr lang="en-AU" sz="2400" b="0" dirty="0"/>
              <a:t>Controlled variables</a:t>
            </a:r>
          </a:p>
          <a:p>
            <a:r>
              <a:rPr lang="en-AU" sz="2400" b="0" dirty="0">
                <a:solidFill>
                  <a:srgbClr val="00B050"/>
                </a:solidFill>
              </a:rPr>
              <a:t>	The coffee itself, the coffee’s environment, whether 	milk was added</a:t>
            </a:r>
          </a:p>
          <a:p>
            <a:pPr marL="457200" indent="-457200">
              <a:buFont typeface="+mj-lt"/>
              <a:buAutoNum type="arabicPeriod" startAt="4"/>
            </a:pPr>
            <a:r>
              <a:rPr lang="en-AU" sz="2400" b="0" dirty="0"/>
              <a:t>Write a hypothesis</a:t>
            </a:r>
          </a:p>
          <a:p>
            <a:r>
              <a:rPr lang="en-AU" sz="2400" b="0" dirty="0">
                <a:solidFill>
                  <a:srgbClr val="00B050"/>
                </a:solidFill>
              </a:rPr>
              <a:t>	The coffee in the plastic cup will stay hotter for 	longer</a:t>
            </a:r>
            <a:endParaRPr lang="en-AU" sz="2400" b="0" dirty="0"/>
          </a:p>
        </p:txBody>
      </p:sp>
    </p:spTree>
    <p:extLst>
      <p:ext uri="{BB962C8B-B14F-4D97-AF65-F5344CB8AC3E}">
        <p14:creationId xmlns:p14="http://schemas.microsoft.com/office/powerpoint/2010/main" val="294188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Effects of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b="0" dirty="0"/>
              <a:t>Describe the impact on an object’s speed when a force is applied </a:t>
            </a:r>
          </a:p>
        </p:txBody>
      </p:sp>
    </p:spTree>
    <p:extLst>
      <p:ext uri="{BB962C8B-B14F-4D97-AF65-F5344CB8AC3E}">
        <p14:creationId xmlns:p14="http://schemas.microsoft.com/office/powerpoint/2010/main" val="342537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11523088" cy="1885950"/>
          </a:xfrm>
        </p:spPr>
        <p:txBody>
          <a:bodyPr/>
          <a:lstStyle/>
          <a:p>
            <a:pPr algn="l" rtl="0" fontAlgn="base"/>
            <a:r>
              <a:rPr lang="en-GB" b="0" dirty="0"/>
              <a:t>Tug-of-war is involves </a:t>
            </a:r>
            <a:r>
              <a:rPr lang="en-GB" dirty="0"/>
              <a:t>forces</a:t>
            </a:r>
            <a:r>
              <a:rPr lang="en-GB" b="0" dirty="0"/>
              <a:t> of push and pull. Teams </a:t>
            </a:r>
            <a:r>
              <a:rPr lang="en-GB" dirty="0"/>
              <a:t>pull</a:t>
            </a:r>
            <a:r>
              <a:rPr lang="en-GB" b="0" dirty="0"/>
              <a:t> on the rope and remain standing because they </a:t>
            </a:r>
            <a:r>
              <a:rPr lang="en-GB" dirty="0"/>
              <a:t>push</a:t>
            </a:r>
            <a:r>
              <a:rPr lang="en-GB" b="0" dirty="0"/>
              <a:t> against the ground.</a:t>
            </a:r>
            <a:r>
              <a:rPr lang="en-US" b="0" dirty="0"/>
              <a:t>​</a:t>
            </a:r>
          </a:p>
          <a:p>
            <a:pPr algn="l" rtl="0" fontAlgn="base"/>
            <a:endParaRPr lang="en-GB" b="0" dirty="0"/>
          </a:p>
          <a:p>
            <a:pPr algn="l" rtl="0" fontAlgn="base"/>
            <a:r>
              <a:rPr lang="en-GB" b="0" dirty="0"/>
              <a:t>What do you think would happen if one team pulled harder than the other team (used more force)? </a:t>
            </a:r>
            <a:r>
              <a:rPr lang="en-US" b="0" dirty="0"/>
              <a:t>​</a:t>
            </a:r>
          </a:p>
          <a:p>
            <a:pPr algn="l" rtl="0" fontAlgn="base"/>
            <a:endParaRPr lang="en-GB" b="0" dirty="0"/>
          </a:p>
          <a:p>
            <a:pPr algn="l" rtl="0" fontAlgn="base"/>
            <a:r>
              <a:rPr lang="en-GB" b="0" dirty="0"/>
              <a:t>What do you think would happen if both teams pull the same amount (with the same amount of force)?</a:t>
            </a:r>
            <a:r>
              <a:rPr lang="en-US" b="0" dirty="0"/>
              <a:t>​</a:t>
            </a:r>
          </a:p>
        </p:txBody>
      </p:sp>
      <p:pic>
        <p:nvPicPr>
          <p:cNvPr id="3082" name="Picture 10">
            <a:extLst>
              <a:ext uri="{FF2B5EF4-FFF2-40B4-BE49-F238E27FC236}">
                <a16:creationId xmlns:a16="http://schemas.microsoft.com/office/drawing/2014/main" id="{0A8B6DB1-2E6E-0567-0BEF-DC389DD56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18" y="4989888"/>
            <a:ext cx="5693563" cy="160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7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6942699" cy="1885950"/>
          </a:xfrm>
        </p:spPr>
        <p:txBody>
          <a:bodyPr/>
          <a:lstStyle/>
          <a:p>
            <a:pPr algn="l" rtl="0" fontAlgn="base"/>
            <a:r>
              <a:rPr lang="en-GB" dirty="0"/>
              <a:t>Forces</a:t>
            </a:r>
            <a:r>
              <a:rPr lang="en-GB" b="0" dirty="0"/>
              <a:t> can be balanced or unbalanced.</a:t>
            </a:r>
            <a:r>
              <a:rPr lang="en-US" b="0" dirty="0"/>
              <a:t>​ </a:t>
            </a:r>
            <a:r>
              <a:rPr lang="en-GB" b="0" dirty="0"/>
              <a:t>So, in the tug of war example:</a:t>
            </a:r>
            <a:r>
              <a:rPr lang="en-US" b="0" dirty="0"/>
              <a:t>​</a:t>
            </a:r>
          </a:p>
          <a:p>
            <a:pPr algn="l" rtl="0" fontAlgn="base"/>
            <a:endParaRPr lang="en-US" b="0" dirty="0"/>
          </a:p>
          <a:p>
            <a:pPr algn="l" rtl="0" fontAlgn="base"/>
            <a:r>
              <a:rPr lang="en-GB" b="0" dirty="0"/>
              <a:t>If one team uses more force, the forces are </a:t>
            </a:r>
            <a:r>
              <a:rPr lang="en-GB" dirty="0"/>
              <a:t>unbalanced</a:t>
            </a:r>
            <a:r>
              <a:rPr lang="en-GB" b="0" dirty="0"/>
              <a:t> forces. One force is larger than the other. </a:t>
            </a:r>
            <a:r>
              <a:rPr lang="en-US" b="0" dirty="0"/>
              <a:t>​</a:t>
            </a:r>
          </a:p>
          <a:p>
            <a:pPr algn="l" rtl="0" fontAlgn="base"/>
            <a:endParaRPr lang="en-GB" b="0" dirty="0"/>
          </a:p>
          <a:p>
            <a:pPr algn="l" rtl="0" fontAlgn="base"/>
            <a:r>
              <a:rPr lang="en-GB" b="0" dirty="0"/>
              <a:t>If both teams use the same amount of force, the forces are </a:t>
            </a:r>
            <a:r>
              <a:rPr lang="en-GB" dirty="0"/>
              <a:t>balanced</a:t>
            </a:r>
            <a:r>
              <a:rPr lang="en-GB" b="0" dirty="0"/>
              <a:t> forces. This means the forces are the same size or equal.</a:t>
            </a:r>
            <a:r>
              <a:rPr lang="en-US" b="0" dirty="0"/>
              <a:t>​</a:t>
            </a:r>
          </a:p>
        </p:txBody>
      </p:sp>
      <p:pic>
        <p:nvPicPr>
          <p:cNvPr id="4102" name="Picture 6">
            <a:extLst>
              <a:ext uri="{FF2B5EF4-FFF2-40B4-BE49-F238E27FC236}">
                <a16:creationId xmlns:a16="http://schemas.microsoft.com/office/drawing/2014/main" id="{19A9C718-FCEB-631A-9A1F-53C679C9A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226" y="815520"/>
            <a:ext cx="3424005" cy="22884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ug of War the Sport">
            <a:extLst>
              <a:ext uri="{FF2B5EF4-FFF2-40B4-BE49-F238E27FC236}">
                <a16:creationId xmlns:a16="http://schemas.microsoft.com/office/drawing/2014/main" id="{DE10CD47-71F2-92B1-7399-59B9E2C49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75" y="3328895"/>
            <a:ext cx="2384505" cy="264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43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6942699" cy="1885950"/>
          </a:xfrm>
        </p:spPr>
        <p:txBody>
          <a:bodyPr/>
          <a:lstStyle/>
          <a:p>
            <a:pPr algn="l" rtl="0" fontAlgn="base"/>
            <a:r>
              <a:rPr lang="en-US" b="0" dirty="0"/>
              <a:t>All forces have two components:</a:t>
            </a:r>
          </a:p>
        </p:txBody>
      </p:sp>
      <p:pic>
        <p:nvPicPr>
          <p:cNvPr id="4102" name="Picture 6">
            <a:extLst>
              <a:ext uri="{FF2B5EF4-FFF2-40B4-BE49-F238E27FC236}">
                <a16:creationId xmlns:a16="http://schemas.microsoft.com/office/drawing/2014/main" id="{19A9C718-FCEB-631A-9A1F-53C679C9A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226" y="815520"/>
            <a:ext cx="3424005" cy="22884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ug of War the Sport">
            <a:extLst>
              <a:ext uri="{FF2B5EF4-FFF2-40B4-BE49-F238E27FC236}">
                <a16:creationId xmlns:a16="http://schemas.microsoft.com/office/drawing/2014/main" id="{DE10CD47-71F2-92B1-7399-59B9E2C49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75" y="3328895"/>
            <a:ext cx="2384505" cy="264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802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r>
              <a:rPr lang="en-GB" dirty="0"/>
              <a:t>Describe forces as “contact” or “non-contact”</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GB" b="0" dirty="0"/>
              <a:t>Would the following examples involve contact or non-contact forces?</a:t>
            </a:r>
            <a:r>
              <a:rPr lang="en-US" b="0" dirty="0"/>
              <a:t>​</a:t>
            </a:r>
          </a:p>
          <a:p>
            <a:pPr marL="514350" indent="-514350" fontAlgn="base">
              <a:buFont typeface="+mj-lt"/>
              <a:buAutoNum type="arabicPeriod"/>
            </a:pPr>
            <a:r>
              <a:rPr lang="en-GB" b="0" dirty="0"/>
              <a:t>A car using its brakes to slow down.  </a:t>
            </a:r>
            <a:r>
              <a:rPr lang="en-US" b="0" dirty="0"/>
              <a:t>​</a:t>
            </a:r>
          </a:p>
          <a:p>
            <a:pPr marL="514350" indent="-514350" fontAlgn="base">
              <a:buFont typeface="+mj-lt"/>
              <a:buAutoNum type="arabicPeriod"/>
            </a:pPr>
            <a:r>
              <a:rPr lang="en-GB" b="0" dirty="0"/>
              <a:t>A skydiver falling towards the Earth.</a:t>
            </a:r>
            <a:r>
              <a:rPr lang="en-US" b="0" dirty="0"/>
              <a:t>​</a:t>
            </a:r>
          </a:p>
          <a:p>
            <a:pPr marL="514350" indent="-514350" fontAlgn="base">
              <a:buFont typeface="+mj-lt"/>
              <a:buAutoNum type="arabicPeriod"/>
            </a:pPr>
            <a:r>
              <a:rPr lang="en-GB" b="0" dirty="0"/>
              <a:t>A basketballer making a slam-dunk.</a:t>
            </a:r>
            <a:r>
              <a:rPr lang="en-US" b="0" dirty="0"/>
              <a:t>​</a:t>
            </a:r>
          </a:p>
          <a:p>
            <a:pPr marL="514350" indent="-514350" fontAlgn="base">
              <a:buFont typeface="+mj-lt"/>
              <a:buAutoNum type="arabicPeriod"/>
            </a:pPr>
            <a:r>
              <a:rPr lang="en-GB" b="0" dirty="0"/>
              <a:t>Making water bend using a rod without the rod touching the water.</a:t>
            </a:r>
            <a:r>
              <a:rPr lang="en-US" b="0" dirty="0"/>
              <a:t>​</a:t>
            </a:r>
          </a:p>
          <a:p>
            <a:pPr marL="514350" indent="-514350" fontAlgn="base">
              <a:buFont typeface="+mj-lt"/>
              <a:buAutoNum type="arabicPeriod"/>
            </a:pPr>
            <a:r>
              <a:rPr lang="en-GB" b="0" dirty="0"/>
              <a:t>A tin can being attracted to a magnet.</a:t>
            </a:r>
            <a:r>
              <a:rPr lang="en-US" b="0" dirty="0"/>
              <a:t>​</a:t>
            </a:r>
          </a:p>
          <a:p>
            <a:pPr fontAlgn="base"/>
            <a:r>
              <a:rPr lang="en-US" b="0" dirty="0"/>
              <a:t>​</a:t>
            </a:r>
          </a:p>
          <a:p>
            <a:pPr fontAlgn="base"/>
            <a:r>
              <a:rPr lang="en-US" b="0" dirty="0"/>
              <a:t>​</a:t>
            </a:r>
          </a:p>
          <a:p>
            <a:pPr fontAlgn="base"/>
            <a:r>
              <a:rPr lang="en-US" b="0" dirty="0"/>
              <a:t>​</a:t>
            </a:r>
          </a:p>
          <a:p>
            <a:pPr fontAlgn="base"/>
            <a:r>
              <a:rPr lang="en-US" b="0" dirty="0"/>
              <a:t>​</a:t>
            </a:r>
          </a:p>
        </p:txBody>
      </p:sp>
    </p:spTree>
    <p:extLst>
      <p:ext uri="{BB962C8B-B14F-4D97-AF65-F5344CB8AC3E}">
        <p14:creationId xmlns:p14="http://schemas.microsoft.com/office/powerpoint/2010/main" val="295028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7F09D33-A1B5-4438-8F96-65DD71762491}">
  <ds:schemaRefs>
    <ds:schemaRef ds:uri="http://schemas.microsoft.com/sharepoint/v3/contenttype/forms"/>
  </ds:schemaRefs>
</ds:datastoreItem>
</file>

<file path=customXml/itemProps2.xml><?xml version="1.0" encoding="utf-8"?>
<ds:datastoreItem xmlns:ds="http://schemas.openxmlformats.org/officeDocument/2006/customXml" ds:itemID="{FE5A4002-A51A-4680-A9A4-5BAB7E1C344B}"/>
</file>

<file path=customXml/itemProps3.xml><?xml version="1.0" encoding="utf-8"?>
<ds:datastoreItem xmlns:ds="http://schemas.openxmlformats.org/officeDocument/2006/customXml" ds:itemID="{AD5BC30B-A8FB-4389-B40F-C069B6D2FAB9}">
  <ds:schemaRefs>
    <ds:schemaRef ds:uri="http://purl.org/dc/elements/1.1/"/>
    <ds:schemaRef ds:uri="http://schemas.microsoft.com/office/2006/documentManagement/types"/>
    <ds:schemaRef ds:uri="http://schemas.microsoft.com/office/infopath/2007/PartnerControls"/>
    <ds:schemaRef ds:uri="http://purl.org/dc/dcmitype/"/>
    <ds:schemaRef ds:uri="0c951ba1-d84e-473b-8db8-3836ef03ec08"/>
    <ds:schemaRef ds:uri="http://schemas.microsoft.com/office/2006/metadata/properties"/>
    <ds:schemaRef ds:uri="e5872429-2769-4697-beab-80c9ae205fa8"/>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4933</TotalTime>
  <Words>1012</Words>
  <Application>Microsoft Office PowerPoint</Application>
  <PresentationFormat>Widescreen</PresentationFormat>
  <Paragraphs>129</Paragraphs>
  <Slides>18</Slides>
  <Notes>8</Notes>
  <HiddenSlides>0</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Century Gothic</vt:lpstr>
      <vt:lpstr>Futura Medium</vt:lpstr>
      <vt:lpstr>Times New Roman</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BEARDS Michael [Southern River College]</cp:lastModifiedBy>
  <cp:revision>20</cp:revision>
  <cp:lastPrinted>2018-05-27T06:54:10Z</cp:lastPrinted>
  <dcterms:created xsi:type="dcterms:W3CDTF">2018-03-29T05:56:09Z</dcterms:created>
  <dcterms:modified xsi:type="dcterms:W3CDTF">2023-10-20T02:08:57Z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0x0101001B72A505A151EE47AAB347138FCBEB8E</vt:lpwstr>
  </property>
</Properties>
</file>